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13" r:id="rId1"/>
  </p:sldMasterIdLst>
  <p:notesMasterIdLst>
    <p:notesMasterId r:id="rId12"/>
  </p:notesMasterIdLst>
  <p:sldIdLst>
    <p:sldId id="273" r:id="rId2"/>
    <p:sldId id="474" r:id="rId3"/>
    <p:sldId id="457" r:id="rId4"/>
    <p:sldId id="478" r:id="rId5"/>
    <p:sldId id="439" r:id="rId6"/>
    <p:sldId id="430" r:id="rId7"/>
    <p:sldId id="479" r:id="rId8"/>
    <p:sldId id="480" r:id="rId9"/>
    <p:sldId id="481" r:id="rId10"/>
    <p:sldId id="477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2438" indent="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06463" indent="79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60488" indent="111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14513" indent="14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99FF"/>
    <a:srgbClr val="CCFFCC"/>
    <a:srgbClr val="FF9933"/>
    <a:srgbClr val="FFFFCC"/>
    <a:srgbClr val="69CD69"/>
    <a:srgbClr val="0033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6" autoAdjust="0"/>
    <p:restoredTop sz="98762" autoAdjust="0"/>
  </p:normalViewPr>
  <p:slideViewPr>
    <p:cSldViewPr>
      <p:cViewPr varScale="1">
        <p:scale>
          <a:sx n="92" d="100"/>
          <a:sy n="92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D43F6A-731A-43AA-B2DB-B5818D3974F9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2" tIns="45926" rIns="91852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956"/>
            <a:ext cx="5438775" cy="4467383"/>
          </a:xfrm>
          <a:prstGeom prst="rect">
            <a:avLst/>
          </a:prstGeom>
        </p:spPr>
        <p:txBody>
          <a:bodyPr vert="horz" lIns="91852" tIns="45926" rIns="91852" bIns="4592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91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9910"/>
            <a:ext cx="2944813" cy="496729"/>
          </a:xfrm>
          <a:prstGeom prst="rect">
            <a:avLst/>
          </a:prstGeom>
        </p:spPr>
        <p:txBody>
          <a:bodyPr vert="horz" lIns="91852" tIns="45926" rIns="91852" bIns="459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F1F07E-B285-4859-AA1C-DF6C50A62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1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6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04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45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9519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342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733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1231" algn="l" defTabSz="9078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3826" indent="0" algn="ctr">
              <a:buNone/>
              <a:defRPr/>
            </a:lvl2pPr>
            <a:lvl3pPr marL="907645" indent="0" algn="ctr">
              <a:buNone/>
              <a:defRPr/>
            </a:lvl3pPr>
            <a:lvl4pPr marL="1361471" indent="0" algn="ctr">
              <a:buNone/>
              <a:defRPr/>
            </a:lvl4pPr>
            <a:lvl5pPr marL="1815300" indent="0" algn="ctr">
              <a:buNone/>
              <a:defRPr/>
            </a:lvl5pPr>
            <a:lvl6pPr marL="2269118" indent="0" algn="ctr">
              <a:buNone/>
              <a:defRPr/>
            </a:lvl6pPr>
            <a:lvl7pPr marL="2722940" indent="0" algn="ctr">
              <a:buNone/>
              <a:defRPr/>
            </a:lvl7pPr>
            <a:lvl8pPr marL="3176770" indent="0" algn="ctr">
              <a:buNone/>
              <a:defRPr/>
            </a:lvl8pPr>
            <a:lvl9pPr marL="363059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48A96B-B64F-42A5-AF62-EF230C9200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16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7D162C5-9940-497F-A519-99F35684D1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11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90542"/>
            <a:ext cx="18351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7" y="490542"/>
            <a:ext cx="5356225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013A27-1B3C-4B4B-BF62-E2BE005DDC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74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138" y="5127625"/>
            <a:ext cx="9239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572" tIns="39787" rIns="79572" bIns="39787"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606912"/>
            <a:ext cx="7320689" cy="4829253"/>
          </a:xfrm>
        </p:spPr>
        <p:txBody>
          <a:bodyPr/>
          <a:lstStyle>
            <a:lvl1pPr marL="316341" indent="0">
              <a:buFontTx/>
              <a:buNone/>
              <a:defRPr b="1">
                <a:latin typeface="+mj-lt"/>
              </a:defRPr>
            </a:lvl1pPr>
            <a:lvl2pPr marL="313576" indent="2783">
              <a:defRPr>
                <a:latin typeface="+mj-lt"/>
              </a:defRPr>
            </a:lvl2pPr>
            <a:lvl3pPr marL="547038" indent="-226552">
              <a:tabLst/>
              <a:defRPr>
                <a:latin typeface="+mj-lt"/>
              </a:defRPr>
            </a:lvl3pPr>
            <a:lvl4pPr marL="0" indent="313576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110"/>
            <a:ext cx="7337192" cy="1105803"/>
          </a:xfrm>
        </p:spPr>
        <p:txBody>
          <a:bodyPr/>
          <a:lstStyle>
            <a:lvl1pPr marL="0" marR="0" indent="0" defTabSz="907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5EB38D6A-7283-4472-8FBC-1C1D9EF589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54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6" y="1606912"/>
            <a:ext cx="7320689" cy="4829253"/>
          </a:xfrm>
        </p:spPr>
        <p:txBody>
          <a:bodyPr/>
          <a:lstStyle>
            <a:lvl1pPr marL="316341" indent="0">
              <a:buFontTx/>
              <a:buNone/>
              <a:defRPr b="1">
                <a:latin typeface="+mj-lt"/>
              </a:defRPr>
            </a:lvl1pPr>
            <a:lvl2pPr marL="316341" indent="0">
              <a:defRPr>
                <a:latin typeface="+mj-lt"/>
              </a:defRPr>
            </a:lvl2pPr>
            <a:lvl3pPr marL="547038" indent="-226552">
              <a:defRPr>
                <a:latin typeface="+mj-lt"/>
              </a:defRPr>
            </a:lvl3pPr>
            <a:lvl4pPr marL="0" indent="313576">
              <a:defRPr>
                <a:latin typeface="+mj-lt"/>
              </a:defRPr>
            </a:lvl4pPr>
            <a:lvl5pPr marL="124880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110"/>
            <a:ext cx="7337901" cy="1105803"/>
          </a:xfrm>
        </p:spPr>
        <p:txBody>
          <a:bodyPr/>
          <a:lstStyle>
            <a:lvl1pPr marL="0" marR="0" indent="0" defTabSz="90764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A45C829-C455-4DC3-A16A-5F036C572D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01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BF335ED-9B74-464E-837E-76B1A02302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3826" indent="0">
              <a:buNone/>
              <a:defRPr sz="1800"/>
            </a:lvl2pPr>
            <a:lvl3pPr marL="907645" indent="0">
              <a:buNone/>
              <a:defRPr sz="1600"/>
            </a:lvl3pPr>
            <a:lvl4pPr marL="1361471" indent="0">
              <a:buNone/>
              <a:defRPr sz="1400"/>
            </a:lvl4pPr>
            <a:lvl5pPr marL="1815300" indent="0">
              <a:buNone/>
              <a:defRPr sz="1400"/>
            </a:lvl5pPr>
            <a:lvl6pPr marL="2269118" indent="0">
              <a:buNone/>
              <a:defRPr sz="1400"/>
            </a:lvl6pPr>
            <a:lvl7pPr marL="2722940" indent="0">
              <a:buNone/>
              <a:defRPr sz="1400"/>
            </a:lvl7pPr>
            <a:lvl8pPr marL="3176770" indent="0">
              <a:buNone/>
              <a:defRPr sz="1400"/>
            </a:lvl8pPr>
            <a:lvl9pPr marL="363059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8473B9-723D-4279-9845-3BB255F2CE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80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7" y="1600242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5" y="1600242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2E29C4-E7DE-4391-BB28-71479D1EBD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1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826" indent="0">
              <a:buNone/>
              <a:defRPr sz="2000" b="1"/>
            </a:lvl2pPr>
            <a:lvl3pPr marL="907645" indent="0">
              <a:buNone/>
              <a:defRPr sz="1800" b="1"/>
            </a:lvl3pPr>
            <a:lvl4pPr marL="1361471" indent="0">
              <a:buNone/>
              <a:defRPr sz="1600" b="1"/>
            </a:lvl4pPr>
            <a:lvl5pPr marL="1815300" indent="0">
              <a:buNone/>
              <a:defRPr sz="1600" b="1"/>
            </a:lvl5pPr>
            <a:lvl6pPr marL="2269118" indent="0">
              <a:buNone/>
              <a:defRPr sz="1600" b="1"/>
            </a:lvl6pPr>
            <a:lvl7pPr marL="2722940" indent="0">
              <a:buNone/>
              <a:defRPr sz="1600" b="1"/>
            </a:lvl7pPr>
            <a:lvl8pPr marL="3176770" indent="0">
              <a:buNone/>
              <a:defRPr sz="1600" b="1"/>
            </a:lvl8pPr>
            <a:lvl9pPr marL="363059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3826" indent="0">
              <a:buNone/>
              <a:defRPr sz="2000" b="1"/>
            </a:lvl2pPr>
            <a:lvl3pPr marL="907645" indent="0">
              <a:buNone/>
              <a:defRPr sz="1800" b="1"/>
            </a:lvl3pPr>
            <a:lvl4pPr marL="1361471" indent="0">
              <a:buNone/>
              <a:defRPr sz="1600" b="1"/>
            </a:lvl4pPr>
            <a:lvl5pPr marL="1815300" indent="0">
              <a:buNone/>
              <a:defRPr sz="1600" b="1"/>
            </a:lvl5pPr>
            <a:lvl6pPr marL="2269118" indent="0">
              <a:buNone/>
              <a:defRPr sz="1600" b="1"/>
            </a:lvl6pPr>
            <a:lvl7pPr marL="2722940" indent="0">
              <a:buNone/>
              <a:defRPr sz="1600" b="1"/>
            </a:lvl7pPr>
            <a:lvl8pPr marL="3176770" indent="0">
              <a:buNone/>
              <a:defRPr sz="1600" b="1"/>
            </a:lvl8pPr>
            <a:lvl9pPr marL="363059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FF869C-91E1-4F2E-A2CD-73D05F3BB1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9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D0DE71D-430A-47A9-8BD8-9FDF757CA9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400E823-30C2-4E3E-94DA-93FE70C8A8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96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4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4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3826" indent="0">
              <a:buNone/>
              <a:defRPr sz="1200"/>
            </a:lvl2pPr>
            <a:lvl3pPr marL="907645" indent="0">
              <a:buNone/>
              <a:defRPr sz="1000"/>
            </a:lvl3pPr>
            <a:lvl4pPr marL="1361471" indent="0">
              <a:buNone/>
              <a:defRPr sz="900"/>
            </a:lvl4pPr>
            <a:lvl5pPr marL="1815300" indent="0">
              <a:buNone/>
              <a:defRPr sz="900"/>
            </a:lvl5pPr>
            <a:lvl6pPr marL="2269118" indent="0">
              <a:buNone/>
              <a:defRPr sz="900"/>
            </a:lvl6pPr>
            <a:lvl7pPr marL="2722940" indent="0">
              <a:buNone/>
              <a:defRPr sz="900"/>
            </a:lvl7pPr>
            <a:lvl8pPr marL="3176770" indent="0">
              <a:buNone/>
              <a:defRPr sz="900"/>
            </a:lvl8pPr>
            <a:lvl9pPr marL="363059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CFEE5C7-99CC-44D7-B2A4-A193B20A14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4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3826" indent="0">
              <a:buNone/>
              <a:defRPr sz="2800"/>
            </a:lvl2pPr>
            <a:lvl3pPr marL="907645" indent="0">
              <a:buNone/>
              <a:defRPr sz="2400"/>
            </a:lvl3pPr>
            <a:lvl4pPr marL="1361471" indent="0">
              <a:buNone/>
              <a:defRPr sz="2000"/>
            </a:lvl4pPr>
            <a:lvl5pPr marL="1815300" indent="0">
              <a:buNone/>
              <a:defRPr sz="2000"/>
            </a:lvl5pPr>
            <a:lvl6pPr marL="2269118" indent="0">
              <a:buNone/>
              <a:defRPr sz="2000"/>
            </a:lvl6pPr>
            <a:lvl7pPr marL="2722940" indent="0">
              <a:buNone/>
              <a:defRPr sz="2000"/>
            </a:lvl7pPr>
            <a:lvl8pPr marL="3176770" indent="0">
              <a:buNone/>
              <a:defRPr sz="2000"/>
            </a:lvl8pPr>
            <a:lvl9pPr marL="363059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3826" indent="0">
              <a:buNone/>
              <a:defRPr sz="1200"/>
            </a:lvl2pPr>
            <a:lvl3pPr marL="907645" indent="0">
              <a:buNone/>
              <a:defRPr sz="1000"/>
            </a:lvl3pPr>
            <a:lvl4pPr marL="1361471" indent="0">
              <a:buNone/>
              <a:defRPr sz="900"/>
            </a:lvl4pPr>
            <a:lvl5pPr marL="1815300" indent="0">
              <a:buNone/>
              <a:defRPr sz="900"/>
            </a:lvl5pPr>
            <a:lvl6pPr marL="2269118" indent="0">
              <a:buNone/>
              <a:defRPr sz="900"/>
            </a:lvl6pPr>
            <a:lvl7pPr marL="2722940" indent="0">
              <a:buNone/>
              <a:defRPr sz="900"/>
            </a:lvl7pPr>
            <a:lvl8pPr marL="3176770" indent="0">
              <a:buNone/>
              <a:defRPr sz="900"/>
            </a:lvl8pPr>
            <a:lvl9pPr marL="363059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A073E34-BB53-475A-BCB4-8D6CCEB670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86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52" tIns="45376" rIns="90752" bIns="453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0752" tIns="45376" rIns="90752" bIns="45376" rtlCol="0" anchor="ctr">
            <a:normAutofit/>
          </a:bodyPr>
          <a:lstStyle>
            <a:lvl1pPr algn="ctr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DE485-981C-4A91-9DEE-CA8960EB6D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</p:sldLayoutIdLst>
  <p:hf hdr="0" ftr="0" dt="0"/>
  <p:txStyles>
    <p:titleStyle>
      <a:lvl1pPr algn="l" defTabSz="904875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04875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04875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04875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04875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3826" algn="l" defTabSz="906073" rtl="0" fontAlgn="base">
        <a:lnSpc>
          <a:spcPts val="456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07645" algn="l" defTabSz="906073" rtl="0" fontAlgn="base">
        <a:lnSpc>
          <a:spcPts val="456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61471" algn="l" defTabSz="906073" rtl="0" fontAlgn="base">
        <a:lnSpc>
          <a:spcPts val="456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15300" algn="l" defTabSz="906073" rtl="0" fontAlgn="base">
        <a:lnSpc>
          <a:spcPts val="456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4325" indent="-314325" algn="l" defTabSz="904875" rtl="0" eaLnBrk="0" fontAlgn="base" hangingPunct="0">
        <a:spcBef>
          <a:spcPct val="20000"/>
        </a:spcBef>
        <a:spcAft>
          <a:spcPct val="0"/>
        </a:spcAft>
        <a:buFont typeface="+mj-lt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4325" indent="142875" algn="l" defTabSz="9048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>
          <a:solidFill>
            <a:srgbClr val="504F53"/>
          </a:solidFill>
          <a:latin typeface="+mn-lt"/>
        </a:defRPr>
      </a:lvl2pPr>
      <a:lvl3pPr marL="619125" indent="-223838" algn="l" defTabSz="9048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9050" algn="just" defTabSz="904875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>
          <a:solidFill>
            <a:srgbClr val="504F53"/>
          </a:solidFill>
          <a:latin typeface="+mn-lt"/>
        </a:defRPr>
      </a:lvl4pPr>
      <a:lvl5pPr marL="1247775" indent="581025" algn="l" defTabSz="904875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5pPr>
      <a:lvl6pPr marL="1701843" algn="l" defTabSz="90607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6pPr>
      <a:lvl7pPr marL="2155663" algn="l" defTabSz="90607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7pPr>
      <a:lvl8pPr marL="2609492" algn="l" defTabSz="90607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8pPr>
      <a:lvl9pPr marL="3063311" algn="l" defTabSz="906073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3826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7645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1471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5300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9118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2940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6770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0590" algn="l" defTabSz="9076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/>
            <a:endParaRPr lang="ru-RU" alt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B3907-5241-4857-ABF8-58430ACCCD85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  <p:pic>
        <p:nvPicPr>
          <p:cNvPr id="1536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Заголовок 1"/>
          <p:cNvSpPr txBox="1">
            <a:spLocks/>
          </p:cNvSpPr>
          <p:nvPr/>
        </p:nvSpPr>
        <p:spPr bwMode="auto">
          <a:xfrm>
            <a:off x="539750" y="2492375"/>
            <a:ext cx="81343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Межрегиональная </a:t>
            </a:r>
            <a:r>
              <a:rPr lang="ru-RU" alt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инспекция </a:t>
            </a:r>
            <a:r>
              <a:rPr lang="ru-RU" alt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ФНС России по крупнейшим налогоплательщикам №5</a:t>
            </a:r>
          </a:p>
        </p:txBody>
      </p:sp>
      <p:sp>
        <p:nvSpPr>
          <p:cNvPr id="15367" name="Подзаголовок 2"/>
          <p:cNvSpPr txBox="1">
            <a:spLocks/>
          </p:cNvSpPr>
          <p:nvPr/>
        </p:nvSpPr>
        <p:spPr bwMode="auto">
          <a:xfrm>
            <a:off x="431800" y="3620871"/>
            <a:ext cx="82804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36" tIns="45368" rIns="90736" bIns="45368"/>
          <a:lstStyle>
            <a:lvl1pPr indent="-390525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143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ru-RU" sz="1700" b="1" dirty="0"/>
          </a:p>
          <a:p>
            <a:pPr algn="ctr" eaLnBrk="1" hangingPunct="1">
              <a:lnSpc>
                <a:spcPct val="70000"/>
              </a:lnSpc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"Обзор 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отраслевой судебной арбитражной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практики."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 smtClean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endParaRPr lang="ru-RU" altLang="ru-RU" sz="1600" dirty="0">
              <a:solidFill>
                <a:srgbClr val="000099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ru-RU" sz="1600" dirty="0" smtClean="0">
                <a:solidFill>
                  <a:srgbClr val="000099"/>
                </a:solidFill>
              </a:rPr>
              <a:t>2019</a:t>
            </a:r>
            <a:r>
              <a:rPr lang="ru-RU" altLang="ru-RU" sz="1600" dirty="0">
                <a:solidFill>
                  <a:srgbClr val="000099"/>
                </a:solidFill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B3CFA-0DB1-4777-B9E6-C7639FEEAB9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4579" name="Заголовок 4"/>
          <p:cNvSpPr txBox="1">
            <a:spLocks/>
          </p:cNvSpPr>
          <p:nvPr/>
        </p:nvSpPr>
        <p:spPr bwMode="auto">
          <a:xfrm>
            <a:off x="781050" y="116632"/>
            <a:ext cx="785971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ru-RU" altLang="ru-RU" sz="28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"Отнесение объектов основных средств к линиям </a:t>
            </a:r>
            <a:r>
              <a:rPr lang="ru-RU" altLang="ru-RU" sz="2400" b="1" dirty="0" err="1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энергопередач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10731" y="1268760"/>
            <a:ext cx="2800350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Налог на имущество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050" y="2276872"/>
            <a:ext cx="7679382" cy="2592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u="sng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Суды, основываясь на положениях Федерального закона от 26.03.2003 N 35-ФЗ "Об электроэнергетике", Постановления Правительства Российской Федерации от 30.09.2004 N 504, Приказа Минэнерго России от 13.01.2003 N 6, исходили из того, что законодатель связывает понятие "линия электропередачи" с процессом передачи электроэнергии от источника к потребителю. </a:t>
            </a:r>
            <a:endParaRPr lang="ru-RU" sz="14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возможности применения льготы по налогу на имущество организаций необходимо определить основное функциональное назначение оборудования, а именно направленность на передачу электроэнергии.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/>
              <a:t> </a:t>
            </a:r>
          </a:p>
          <a:p>
            <a:endParaRPr lang="ru-RU" sz="1400" dirty="0"/>
          </a:p>
          <a:p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20307" y="5013176"/>
            <a:ext cx="5781198" cy="1734310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Суда РФ от 12.10.2018 № 307-КГ18-15756 по делу №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А13-10261/2016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МУП «Коммунальные системы».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21.02.2018 N 305-КГ17-23005 по делу N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А40-223089/2016 по иску ПАО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"Новолипецкий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металлургический комбинат"</a:t>
            </a:r>
            <a:endParaRPr lang="en-US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14.12.2018 № 305-КГ18-20630 по делу №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А40-124324/2017 по иску АО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"Сибирская энергетическая компания"</a:t>
            </a:r>
          </a:p>
          <a:p>
            <a:pPr marL="228600" lvl="0" indent="-228600">
              <a:buFont typeface="+mj-lt"/>
              <a:buAutoNum type="arabicPeriod"/>
            </a:pP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971600" y="1556792"/>
            <a:ext cx="7416824" cy="504056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Транснациональные компании, как следствие большое количество трансграничных сделок.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добывающей отрасли, располагающие лицензиями на разработку месторождений твердых полезных ископаемых.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предприятий полного цикла (от добычи до готовой продукции).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больших имущественных комплексов, как следствие большие капитальные затраты.</a:t>
            </a:r>
          </a:p>
          <a:p>
            <a:pPr marL="285750" indent="-28575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15312" cy="9286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Общая характеристика налогоплательщиков </a:t>
            </a:r>
            <a:b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МИ ФНС № 5 по КН</a:t>
            </a:r>
          </a:p>
        </p:txBody>
      </p:sp>
      <p:sp>
        <p:nvSpPr>
          <p:cNvPr id="6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143875" y="6092825"/>
            <a:ext cx="619125" cy="631825"/>
          </a:xfrm>
        </p:spPr>
        <p:txBody>
          <a:bodyPr/>
          <a:lstStyle/>
          <a:p>
            <a:pPr algn="ctr">
              <a:defRPr/>
            </a:pPr>
            <a:fld id="{8D302D6A-C2A3-4E7A-BB67-187BCD50DF22}" type="slidenum">
              <a:rPr lang="ru-RU" smtClean="0"/>
              <a:pPr algn="ctr">
                <a:defRPr/>
              </a:pPr>
              <a:t>1</a:t>
            </a:fld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9499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3C318C-0205-43CC-B14B-0CDF90B267F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411" name="Заголовок 4"/>
          <p:cNvSpPr txBox="1">
            <a:spLocks/>
          </p:cNvSpPr>
          <p:nvPr/>
        </p:nvSpPr>
        <p:spPr bwMode="auto">
          <a:xfrm>
            <a:off x="792163" y="332656"/>
            <a:ext cx="7861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indent="-228600"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04875"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"Неисполнение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обязанности налогового агента в отношении сумм налога на доходы, полученных иностранными организациями от источников в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РФ".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110" y="1700808"/>
            <a:ext cx="7798320" cy="20371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заключены соглашения, условиями которых   предусмотрено   выполнение нерезидентом (взаимозависимым) работ, оказание услуг,  передача  информации и результатов  интеллектуальной  деятельности резидента. Данные операции облагаются на территории РФ нулевой ставкой. В ходе проведения анализа устанавливается, что вышеуказанная </a:t>
            </a:r>
            <a:r>
              <a:rPr lang="ru-RU" sz="13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иностранная компания не является фактическим получателем дохода,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осуществляет посредническую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(кондуит)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получаемого им дохода в интересах иного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(выгодоприобретатель). В связи с чем следует переквалифицировать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доход, как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"прочий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 иностранных компаний от источников в </a:t>
            </a:r>
            <a:r>
              <a:rPr lang="ru-RU" sz="13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РФ", </a:t>
            </a:r>
            <a:r>
              <a:rPr lang="ru-RU" sz="13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облагаемый, в соответствии с нормами НК РФ, по ставке 20%.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2019" y="4077072"/>
            <a:ext cx="7380237" cy="2780928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Судебной коллегии по экономическим спорам Верховного Суда РФ от 06.03.2018 N 304-КГ17-8961 по делу N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А27-25564/2015 по иску АО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«"СУЭК-Кузбасс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25.12.2017 N 304-КГ17-17349 по делу N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А27-20527/2015 по иску ООО «Краснобродский южный».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Арбитражного суда Московского округа от 05.04.2018 N Ф05-3523/2018 по делу N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А40-73573/2017 по иску ООО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"Аукционная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"</a:t>
            </a:r>
            <a:r>
              <a:rPr lang="ru-RU" sz="14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Союзпушнина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28.04.2018 №СА-4-9/8285 "О практике рассмотрения споров по применению концепции лица, имеющего фактическое право на доход (</a:t>
            </a:r>
            <a:r>
              <a:rPr lang="ru-RU" sz="14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бенефициарного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собственника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конвенция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4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избежании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двойного налогообложения и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кондуитов (принята Советом ОЭСР 27.11.1986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комментарии к ней.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4151" y="1350045"/>
            <a:ext cx="2749550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Налог на прибыль</a:t>
            </a:r>
          </a:p>
        </p:txBody>
      </p:sp>
    </p:spTree>
    <p:extLst>
      <p:ext uri="{BB962C8B-B14F-4D97-AF65-F5344CB8AC3E}">
        <p14:creationId xmlns:p14="http://schemas.microsoft.com/office/powerpoint/2010/main" val="19600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3C318C-0205-43CC-B14B-0CDF90B267F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411" name="Заголовок 4"/>
          <p:cNvSpPr txBox="1">
            <a:spLocks/>
          </p:cNvSpPr>
          <p:nvPr/>
        </p:nvSpPr>
        <p:spPr bwMode="auto">
          <a:xfrm>
            <a:off x="867520" y="384775"/>
            <a:ext cx="7861300" cy="157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indent="-228600"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904875" eaLnBrk="0" hangingPunct="0"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defTabSz="904875"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"Неисполнение обязанности налогового агента в отношении сумм налога на доходы, полученных иностранными организациями от источников в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доходов, распределенных в виде имущества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04875" eaLnBrk="0" hangingPunct="0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7894" y="2420888"/>
            <a:ext cx="7798320" cy="203713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получал денежные средства от сделок по купле-продаже акций, перечисленных в безналичной форме в адрес иностранных компаний, резидентов Британских Виргинских Островов, транзитом через расчетные счета промежуточных компаний Британских Виргинских Островов и Республики Кипр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действительного экономического смысла произведенных операций, суды определили объем прав и обязанностей налогоплательщика, исходя из подлинного экономического содержания соответствующей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операции.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7894" y="4797152"/>
            <a:ext cx="7380237" cy="1872209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</a:t>
            </a:r>
            <a:r>
              <a:rPr lang="ru-RU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  <a:p>
            <a:pPr algn="ctr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27.02.2018 N 305-КГ17-23648 по делу N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А40-10532/2017 по иску ООО «Холдинговая горная компания».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4151" y="1963952"/>
            <a:ext cx="274955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Налог на прибыль</a:t>
            </a:r>
          </a:p>
        </p:txBody>
      </p:sp>
    </p:spTree>
    <p:extLst>
      <p:ext uri="{BB962C8B-B14F-4D97-AF65-F5344CB8AC3E}">
        <p14:creationId xmlns:p14="http://schemas.microsoft.com/office/powerpoint/2010/main" val="19359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23790E-AF83-4CCE-8355-D3EA1C2E7B2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7651" name="Заголовок 4"/>
          <p:cNvSpPr txBox="1">
            <a:spLocks/>
          </p:cNvSpPr>
          <p:nvPr/>
        </p:nvSpPr>
        <p:spPr bwMode="auto">
          <a:xfrm>
            <a:off x="806450" y="274638"/>
            <a:ext cx="7859713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"Применение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нулевых ставок по сверхнормативным потерям. Неправомерное отражение всех потерь при добыче ПИ в последнем налоговом периоде года "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7152" y="1916832"/>
            <a:ext cx="7692311" cy="25920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ст.341 НК РФ налоговым периодом по НДПИ признается календарный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месяц. Согласно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 ст.343 НК РФ сумма налога исчисляется по итогам каждого налогового периода по каждому добытому полезному ископаемому, если ст. 343 НК РФ не установлен иной порядок исчисления налога.</a:t>
            </a:r>
          </a:p>
          <a:p>
            <a:pPr algn="just"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ежемесячного применения ставки 0% налогоплательщик должен вести ежемесячные измерения потерь. Возможность применения ставки 0% в части нормативных потерь поставлена законодателем в прямую зависимость от осуществления соответствующих замеров. М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пропорционального распределения потерь по отношению к ежемесячному объему погашенных запасов противоречит гл. 26 НК РФ и сложившейся судебной арбитражной практике. </a:t>
            </a:r>
          </a:p>
          <a:p>
            <a:pPr algn="ctr">
              <a:defRPr/>
            </a:pP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3654" y="4580934"/>
            <a:ext cx="7240713" cy="2160434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22.09.2017 N 305-КГ17-12733 по делу N А40-133431/2016, от 15.04.2019 N 305-КГ18-21986 по делу N А40-13789/18-20-728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АО «</a:t>
            </a:r>
            <a:r>
              <a:rPr lang="ru-RU" sz="14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Олкон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Суда РФ от 19.11.2018 № 305-КГ18-18086 по делу №А40-123382/2017, от 04.12.2018 N 305-КГ18-15816 по делу N А40-123049/2017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АО «Карельский окатыш».</a:t>
            </a: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1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ru-RU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75359" y="1412776"/>
            <a:ext cx="2628900" cy="358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2F8F09-4BFE-4784-9905-85BA895C861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8675" name="Заголовок 4"/>
          <p:cNvSpPr txBox="1">
            <a:spLocks/>
          </p:cNvSpPr>
          <p:nvPr/>
        </p:nvSpPr>
        <p:spPr bwMode="auto">
          <a:xfrm>
            <a:off x="787400" y="260648"/>
            <a:ext cx="785971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2" tIns="45376" rIns="90752" bIns="45376" anchor="ctr"/>
          <a:lstStyle>
            <a:lvl1pPr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«Особенности формирования </a:t>
            </a:r>
            <a:r>
              <a:rPr lang="ru-RU" altLang="ru-RU" sz="2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стоимости добытых полезных </a:t>
            </a:r>
            <a:r>
              <a:rPr lang="ru-RU" altLang="ru-RU" sz="24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ископаемых. Формирование нормативов потерь по каждой выемочной единице."</a:t>
            </a:r>
            <a:endParaRPr lang="ru-RU" altLang="ru-RU" sz="2400" b="1" dirty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7182" y="1421462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623" y="2132855"/>
            <a:ext cx="6912769" cy="25237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Налоговый кодекс предусматривает включение в состав прямых расходов именно тех расходов, которые "...связаны с производством товаров (выполнением работ, оказанием услуг)".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затратам на добычу относятся только те расходы, которые связаны с добычей полезных ископаемых в рамках технологических операций (процессов), предусмотренных техническим проектом разработки месторождения полезного ископаемого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29.12.2001 N 921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ст. 23.2 Закона Российской Федерации «О недрах»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ведение налогоплательщиком измерения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фактических потерь по каждой </a:t>
            </a: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выемочной </a:t>
            </a: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 в соответствии с утвержденными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протоколами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ЦКР-ТПИ </a:t>
            </a:r>
            <a:r>
              <a:rPr lang="ru-RU" sz="14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Роснедр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не в целом по месторождению.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47316" y="4869160"/>
            <a:ext cx="5849020" cy="1656184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01.11.2018 № 305-КГ18-17285 по делу №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А40-79970/2017,от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26.02.2019 № 305-КГ18-26203 по делу №А40-87479/17-115-891 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иску АО «Комбинат 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КМАруда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ВАС РФ от 16.11.2012 N ВАС-14470/12 по делу N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А27-9497/2011 по иску ОАО «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Суэк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-Кузбасс».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АС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Москвы по делу №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А40-221558/18-140-5116 по иску АО «</a:t>
            </a:r>
            <a:r>
              <a:rPr lang="ru-RU" sz="1200" dirty="0" err="1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Олкон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43775" cy="1109662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Неверное определение  марки реализуемого угля"</a:t>
            </a:r>
            <a:r>
              <a:rPr lang="ru-RU" alt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2400" kern="1200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kern="1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7182" y="1421462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3" y="1973691"/>
            <a:ext cx="6912769" cy="26829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ru-RU" sz="14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классификация марок угля в соответствии с положениями нового ГОСТа №25543-82. Организации присваивают углю марку "КСН кокс", который облагают по ставке 24 руб. за тонну. Согласно предыдущему ГОСТу, а также позиции налогового органа, марка данного угля К2 должна облагается по ставке 57 руб. за тонну. К спорному углю относится исключительно коксующийся уголь.</a:t>
            </a: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7146" y="4941168"/>
            <a:ext cx="5781198" cy="1734310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11.02.2019 N 304-КГ18-24898 по делу N А27-27208/2017 по иску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«Угольная компания «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Кузбассразрезуголь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714438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«Применение нулевого коэффициента территории добычи полезных ископаемых 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700808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204864"/>
            <a:ext cx="6912769" cy="26829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fontAlgn="auto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ru-RU" sz="14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Коэффициент, характеризующий территорию добычи полезного ископаемого, применяется участником регионального инвестиционного проекта при соблюдении ряда условий и принимается равным 0. Льгота, предусмотренная ст. 284.3-1 НК РФ и дающая право организации на получение статуса участника РИП, введена ФЗ от 23.05.2016 № 144-ФЗ и применяется с 01.01.2017. Правовых оснований для применения данной льготы ранее указанной даты не имеется.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6193" y="5013176"/>
            <a:ext cx="5781198" cy="1734310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31.10.2018 N 305-КГ18-20514 по делу N А40-181766/2017 по иску АО «Покровский рудник»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104" y="476672"/>
            <a:ext cx="7343775" cy="1109662"/>
          </a:xfrm>
        </p:spPr>
        <p:txBody>
          <a:bodyPr/>
          <a:lstStyle/>
          <a:p>
            <a:pPr algn="ctr">
              <a:lnSpc>
                <a:spcPts val="24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коэффициента, характеризующего способ добычи кондиционных руд черных металлов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335ED-9B74-464E-837E-76B1A02302C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700808"/>
            <a:ext cx="2628900" cy="3603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anose="020B0604020202020204" pitchFamily="34" charset="0"/>
              </a:rPr>
              <a:t>Налог: НДПИ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2204864"/>
            <a:ext cx="6912769" cy="26829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endParaRPr lang="ru-RU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подп. 1 п. 1 и п. 2 ст. 342.1 НК РФ коэффициент </a:t>
            </a:r>
            <a:r>
              <a:rPr lang="ru-RU" sz="12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Кподз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равный 0,1 используется, если соблюдаются следующие условия:</a:t>
            </a:r>
          </a:p>
          <a:p>
            <a:pPr algn="just">
              <a:buFontTx/>
              <a:buChar char="-"/>
              <a:defRPr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ископаемые добываются на участке недр, на котором балансовые запасы руд черных металлов для отработки подземным способом составляют 90 процентов всех балансовых запасов руд на этом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участке. </a:t>
            </a:r>
          </a:p>
          <a:p>
            <a:pPr algn="just">
              <a:buFontTx/>
              <a:buChar char="-"/>
              <a:defRPr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балансовых запасов руд черных металлов, утвержденных в установленном порядке, определяемый как сумма запасов категорий A, B, C1 и C2 в соответствии с данными государственного баланса запасов полезных ископаемых на 1 января 2012 года;</a:t>
            </a:r>
          </a:p>
          <a:p>
            <a:pPr algn="just">
              <a:defRPr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добычу кондиционных руд черных металлов на участке предполагается полностью завершить не позднее 1 января 2024 г. </a:t>
            </a:r>
          </a:p>
          <a:p>
            <a:pPr lvl="0" algn="just" defTabSz="914400">
              <a:buClr>
                <a:srgbClr val="31B6FD"/>
              </a:buClr>
              <a:buSzPct val="100000"/>
              <a:defRPr/>
            </a:pP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оснований для применения данной льготы </a:t>
            </a: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несоблюдении данных условий не </a:t>
            </a:r>
            <a:r>
              <a:rPr 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4941168"/>
            <a:ext cx="5781198" cy="1734310"/>
          </a:xfrm>
          <a:prstGeom prst="roundRect">
            <a:avLst/>
          </a:prstGeom>
          <a:solidFill>
            <a:srgbClr val="FFFFCC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Арбитражная практика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ru-RU" sz="120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26.04.2018 N 305-КГ18-4140 по делу N А40-15359/17-140-146 по иску ОАО «Высокогорский горно-обогатительный комбинат»</a:t>
            </a:r>
            <a:endParaRPr 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98435"/>
      </p:ext>
    </p:extLst>
  </p:cSld>
  <p:clrMapOvr>
    <a:masterClrMapping/>
  </p:clrMapOvr>
</p:sld>
</file>

<file path=ppt/theme/theme1.xml><?xml version="1.0" encoding="utf-8"?>
<a:theme xmlns:a="http://schemas.openxmlformats.org/drawingml/2006/main" name="4_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43627</TotalTime>
  <Words>1332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4_Present_FNS2012_A4</vt:lpstr>
      <vt:lpstr>Презентация PowerPoint</vt:lpstr>
      <vt:lpstr>Общая характеристика налогоплательщиков  МИ ФНС № 5 по КН</vt:lpstr>
      <vt:lpstr>Презентация PowerPoint</vt:lpstr>
      <vt:lpstr>Презентация PowerPoint</vt:lpstr>
      <vt:lpstr>Презентация PowerPoint</vt:lpstr>
      <vt:lpstr>Презентация PowerPoint</vt:lpstr>
      <vt:lpstr>"Неверное определение  марки реализуемого угля" </vt:lpstr>
      <vt:lpstr>«Применение нулевого коэффициента территории добычи полезных ископаемых »</vt:lpstr>
      <vt:lpstr>Применения коэффициента, характеризующего способ добычи кондиционных руд черных металлов </vt:lpstr>
      <vt:lpstr>Презентация PowerPoint</vt:lpstr>
    </vt:vector>
  </TitlesOfParts>
  <Company>mri1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Зайцева Ирина Владимировна</dc:creator>
  <cp:lastModifiedBy>Замятин Егор Алексеевич</cp:lastModifiedBy>
  <cp:revision>2444</cp:revision>
  <cp:lastPrinted>2019-06-04T13:50:10Z</cp:lastPrinted>
  <dcterms:created xsi:type="dcterms:W3CDTF">2013-08-23T07:53:32Z</dcterms:created>
  <dcterms:modified xsi:type="dcterms:W3CDTF">2019-06-05T07:19:23Z</dcterms:modified>
</cp:coreProperties>
</file>